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12083EA-D5C2-4E83-BBD7-6BE42E70852D}">
  <a:tblStyle styleId="{712083EA-D5C2-4E83-BBD7-6BE42E70852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B70BBCC-232C-44B8-AC03-187774643DB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3.xml"/><Relationship Id="rId33" Type="http://schemas.openxmlformats.org/officeDocument/2006/relationships/font" Target="fonts/PlusJakartaSansMedium-regular.fntdata"/><Relationship Id="rId10" Type="http://schemas.openxmlformats.org/officeDocument/2006/relationships/slide" Target="slides/slide2.xml"/><Relationship Id="rId32" Type="http://schemas.openxmlformats.org/officeDocument/2006/relationships/font" Target="fonts/PlusJakartaSans-boldItalic.fntdata"/><Relationship Id="rId13" Type="http://schemas.openxmlformats.org/officeDocument/2006/relationships/slide" Target="slides/slide5.xml"/><Relationship Id="rId35" Type="http://schemas.openxmlformats.org/officeDocument/2006/relationships/font" Target="fonts/PlusJakartaSansMedium-italic.fntdata"/><Relationship Id="rId12" Type="http://schemas.openxmlformats.org/officeDocument/2006/relationships/slide" Target="slides/slide4.xml"/><Relationship Id="rId34" Type="http://schemas.openxmlformats.org/officeDocument/2006/relationships/font" Target="fonts/PlusJakartaSansMedium-bold.fntdata"/><Relationship Id="rId15" Type="http://schemas.openxmlformats.org/officeDocument/2006/relationships/slide" Target="slides/slide7.xml"/><Relationship Id="rId14" Type="http://schemas.openxmlformats.org/officeDocument/2006/relationships/slide" Target="slides/slide6.xml"/><Relationship Id="rId36" Type="http://schemas.openxmlformats.org/officeDocument/2006/relationships/font" Target="fonts/PlusJakartaSansMedium-bold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59766f6183_0_2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59766f6183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4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4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6f618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6f618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6f6183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6f6183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848b3514a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5848b3514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96ad1d2ab_0_1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96ad1d2ab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59766f6183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59766f6183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{712083EA-D5C2-4E83-BBD7-6BE42E70852D}</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7" name="Shape 247"/>
        <p:cNvGrpSpPr/>
        <p:nvPr/>
      </p:nvGrpSpPr>
      <p:grpSpPr>
        <a:xfrm>
          <a:off x="0" y="0"/>
          <a:ext cx="0" cy="0"/>
          <a:chOff x="0" y="0"/>
          <a:chExt cx="0" cy="0"/>
        </a:xfrm>
      </p:grpSpPr>
      <p:sp>
        <p:nvSpPr>
          <p:cNvPr id="248" name="Google Shape;248;p4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49" name="Google Shape;249;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0" name="Google Shape;250;p4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1" name="Google Shape;251;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2" name="Google Shape;252;p4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3" name="Google Shape;253;p4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Kenya</a:t>
            </a:r>
            <a:endParaRPr b="1" sz="1800">
              <a:solidFill>
                <a:srgbClr val="E95C3D"/>
              </a:solidFill>
              <a:latin typeface="Inter"/>
              <a:ea typeface="Inter"/>
              <a:cs typeface="Inter"/>
              <a:sym typeface="Inter"/>
            </a:endParaRPr>
          </a:p>
        </p:txBody>
      </p:sp>
      <p:sp>
        <p:nvSpPr>
          <p:cNvPr id="254" name="Google Shape;254;p4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Algeria</a:t>
            </a:r>
            <a:endParaRPr b="1" sz="1800">
              <a:solidFill>
                <a:srgbClr val="E95C3D"/>
              </a:solidFill>
              <a:latin typeface="Inter"/>
              <a:ea typeface="Inter"/>
              <a:cs typeface="Inter"/>
              <a:sym typeface="Inter"/>
            </a:endParaRPr>
          </a:p>
        </p:txBody>
      </p:sp>
      <p:graphicFrame>
        <p:nvGraphicFramePr>
          <p:cNvPr id="255" name="Google Shape;255;p46"/>
          <p:cNvGraphicFramePr/>
          <p:nvPr/>
        </p:nvGraphicFramePr>
        <p:xfrm>
          <a:off x="503824" y="3910029"/>
          <a:ext cx="3000000" cy="3000000"/>
        </p:xfrm>
        <a:graphic>
          <a:graphicData uri="http://schemas.openxmlformats.org/drawingml/2006/table">
            <a:tbl>
              <a:tblPr>
                <a:noFill/>
                <a:tableStyleId>{1B70BBCC-232C-44B8-AC03-187774643DBB}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fought for independence from European colonial powers</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used multiple forms of resistance, including military action and political organizing.</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had prominent women involved in the struggle</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56" name="Google Shape;256;p46"/>
          <p:cNvGraphicFramePr/>
          <p:nvPr/>
        </p:nvGraphicFramePr>
        <p:xfrm>
          <a:off x="503824" y="6474548"/>
          <a:ext cx="3000000" cy="3000000"/>
        </p:xfrm>
        <a:graphic>
          <a:graphicData uri="http://schemas.openxmlformats.org/drawingml/2006/table">
            <a:tbl>
              <a:tblPr>
                <a:noFill/>
                <a:tableStyleId>{1B70BBCC-232C-44B8-AC03-187774643DBB}</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gave public speeches and distanced KAU from the Mau Mau.</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Strategies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Bouhired worked directly with the FLN in secretive, urban guerrilla operations.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spoke of equal rights, representation, fair pay, and justice under the law.</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Vision for the Future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Ben Bella focused on cultural and psychological liberation and warned against remaining mentally colonized.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is no direct mention or strong implication of Pan-Africanism. The focus remains on national issues.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Pan-Africanism</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Ben Bella’s speech,je connects Algeria’s struggle to other African and Muslim nations and calls for broader unity against imperialism.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57" name="Google Shape;257;p4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8" name="Google Shape;258;p4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9" name="Google Shape;259;p4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60" name="Google Shape;260;p4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61" name="Google Shape;261;p46"/>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62" name="Google Shape;262;p46"/>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Ghana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{712083EA-D5C2-4E83-BBD7-6BE42E70852D}</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Kwame Nkrumah, “Speech to the Organization of African Unity (OAU),” May 24, 1963.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Kwame Nkrumah was Ghana’s first president and a leading advocate for Pan-Africanism. This speech was delivered at the founding meeting of the Organization of African Unity (OAU).</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this continent it has not taken us long to discover that the struggle against colonialism does not end with the attainment of national independence. Independence is only the prelude to a new and more involved struggle for the right to conduct our own economic and social affairs; to construct our society according to our aspirations, unhampered by crushing and humiliating neo-colonialist controls and interference…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 sporadic act nor pious resolution can resolve our present problems. Nothing will be of avail, except the united act of a united Africa. We have already reached, the stage where we must unite or sink into that condition which has made Latin America the unwilling and distressed prey of imperialism after one and a half centuries of political independence…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just as we understood that the shaping of our national destinies required of each of us our political independence and bent all our strength to this attainment, so we must recognise that our economic independence resides in our African union and requires the same concentration upon the political achievement…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except by our united efforts, will the richest and still enslaved parts of our continent be freed from colonial occupation and become available to us for the total development of our continent?...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people supported us in our fight for independence because they believed that African Governments could cure the ills of the past in a way which could never be accomplished under colonial rule. If, therefore, now that we are independent we allow the same conditions to exist that existed in colonial days, all the resentment which overthrew colonialism will be mobilised against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resources are there. It is for us to marshal them in the active service of our people. Unless we do this by our concerted efforts, within the framework of our combined planning, we shall not progress at the tempo demanded by today’s events and the mood of our people. The symptoms of our troubles will grow, and the troubles themselves become chronic. It will then be too late even for Pan-African Unity to secure for us stability and tranquillity in our labours for a continent of social justice and material well-being. Unless we establish African Unity now, we who are sitting here today shall tomorrow be the victims and martyrs of neo-colonialism…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centuries Africa has been the milk cow of the Western world. It was our continent that helped the Western world to build up its accumulated wealth.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true that we are now throwing off the yoke of colonialism as fast as we can, but our success in this direction is equally matched by an intense effort on the part of imperialism to continue the exploitation of our resources by creating divisions among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How much more, then do we need to come together in the African unity that alone can save us from the clutches of neo-colonialism.</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Ghana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{712083EA-D5C2-4E83-BBD7-6BE42E70852D}</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Jean Allman, “The Disappearing of Hannah Kudjoe: Nationalism, Feminism and the Tyrannies of History,” in </a:t>
                      </a:r>
                      <a:r>
                        <a:rPr i="1" lang="en" sz="1200">
                          <a:latin typeface="Halant"/>
                          <a:ea typeface="Halant"/>
                          <a:cs typeface="Halant"/>
                          <a:sym typeface="Halant"/>
                        </a:rPr>
                        <a:t>Journal of Women’s History</a:t>
                      </a:r>
                      <a:r>
                        <a:rPr lang="en" sz="1200">
                          <a:latin typeface="Halant"/>
                          <a:ea typeface="Halant"/>
                          <a:cs typeface="Halant"/>
                          <a:sym typeface="Halant"/>
                        </a:rPr>
                        <a:t>, Vol. 21 No. 3, 2009.</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Jean Allman is assistant professor of history at the University of Missouri. </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On 6 March 2007, the West African nation of Ghana, with all due pomp and circumstance, celebrated the fiftieth anniversary of its independence from British colonial rule, achieved under the leadership of Dr. Kwame Nkrumah and the Convention People’s Party (CPP)... The so-called “Big Six”—Kwame Nkrumah, William Ofori-Atta, J. B. Danquah, Ako Adjei, Obetsebi Lamptey, and Edward Akufo Addo—long heralded as galvanizing the masses in the postwar struggle against British imperialism because of their arrest in the wake of the 1948 riots, won pride of place in the Ghana@50 commemorations, as statues were unveiled and streets and roundabouts renamed in their honor. Yet nowhere among those commemorated was the name of a single woman. Nowhere, indeed, was the name of Hannah Kudjoe, or “Convention Hannah,” as she was once known—the only woman to participate in the founding meeting of Ghana’s first mass nationalist party, the woman who single-handedly mobilized rallies (often illegally assembled) up and down the country, as she led the massive petition drive for the release of that very same “Big Six…”</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That women, by and large, are a casualty of history—that they are marginalized, diminished, and forgotten—is no revelation…</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Let me be clear: Hannah Kudjoe was no anonymous, faceless, rank-and-file activist whose name is simply and inevitably irretrievable to the historian fifty years after the fact. As I have since come to appreciate, she was arguably the leading woman nationalist in post–World War II Ghana, and certainly the first to assume a prominent and sustained public role in the struggle for independence…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 as the nationalist struggle intensified, Hannah Kudjoe would play an absolutely pivotal role as a Convention People’s Party organizer and propaganda secretary—present and participating in what became the iconic moments in Ghana’s early national history… the Positive Action campaign, the mass civil disobedience movement that would ultimately force the British to negotiate an end to colonial rule, found Hannah Kudjoe moving around the country, usually clandestinely, evading police detection, organizing rallies, and “[t]hrilling audiences at party conferences and meetings with songs and slogans in praise of Dr. Kwame Nkrumah.”</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After the 1951 election, which saw the CPP win an overwhelming victory and Nkrumah become Leader of Government Business, Hannah Kudjoe focused her efforts on being a propaganda secretary and building party support. We know that with independence in 1957, she founded the All-African Women’s League, which in name and substance reflected the Pan-Africanist agenda of the CPP in its early years—an agenda enacted in such momentous gatherings as the Conference of Independent African States (1958) and the All-African People’s Conference (1958). In 1960, the All-African Women’s League became the Ghana Women’s League with Hannah Kudjoe still at the helm… On International Women’s Day, 8 March 1986, Hannah Kudjoe was invited by the New Democratic Movement in Ghana (a pro-democracy movement struggling for a return to civilian rule against an entrenched military government) to reminisce about her CPP days. This would be the last time that Hannah Kudjoe’s central role in Ghana’s nationalist struggle was publicly recognized. Two decades later, as Ghana prepared to celebrate its fiftieth anniversary, the name Hannah Kudjoe had virtually disappeared.</a:t>
                      </a:r>
                      <a:endParaRPr sz="115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{1B70BBCC-232C-44B8-AC03-187774643DBB}</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{1B70BBCC-232C-44B8-AC03-187774643DBB}</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{1B70BBCC-232C-44B8-AC03-187774643DBB}</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{1B70BBCC-232C-44B8-AC03-187774643DBB}</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graphicFrame>
        <p:nvGraphicFramePr>
          <p:cNvPr id="214" name="Google Shape;214;p43"/>
          <p:cNvGraphicFramePr/>
          <p:nvPr/>
        </p:nvGraphicFramePr>
        <p:xfrm>
          <a:off x="469041" y="1410920"/>
          <a:ext cx="3000000" cy="3000000"/>
        </p:xfrm>
        <a:graphic>
          <a:graphicData uri="http://schemas.openxmlformats.org/drawingml/2006/table">
            <a:tbl>
              <a:tblPr>
                <a:noFill/>
                <a:tableStyleId>{712083EA-D5C2-4E83-BBD7-6BE42E70852D}</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These global events weakened European powers politically and economically, making it harder for them to maintain control over colonies. African soldiers who fought in the wars demanded rights and recognition, and the spread of ideas like self-determination and freedom fueled anti-colonial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 strong argument could be made for 1945, the end of WWII, as a starting point because that’s when decolonization accelerated globally and African leaders began to push more forcefully for independence.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Africa for Africans, unity across borders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Many leaders focused on national independence first because their countries were dealing with urgent issues like building governments, managing ethnic divisions, and recovering from colonial rule. Continental unity was an ideal, but immediate local needs often took priority.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achieve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Nonviolent political organizing</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Armed resistance</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International diplomacy and pressure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Women organized politically, led unions and grassroots movements, supported fighters with supplies and intelligence, and helped shape post-independence social reform agendas. They also challenged both colonial rule and gender inequality within the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Pan-Africanism influences modern organizations like the African Union. It continues to promote unity, cultural pride, and political collaboration among people of African descent worldwide.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15" name="Google Shape;215;p4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16" name="Google Shape;216;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Comparing African Independence Movements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7" name="Google Shape;217;p43"/>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218" name="Google Shape;218;p43"/>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 (Ghana Exemplar)</a:t>
            </a:r>
            <a:endParaRPr sz="1900">
              <a:solidFill>
                <a:schemeClr val="dk1"/>
              </a:solidFill>
              <a:latin typeface="Plus Jakarta Sans"/>
              <a:ea typeface="Plus Jakarta Sans"/>
              <a:cs typeface="Plus Jakarta Sans"/>
              <a:sym typeface="Plus Jakarta Sans"/>
            </a:endParaRPr>
          </a:p>
        </p:txBody>
      </p:sp>
      <p:sp>
        <p:nvSpPr>
          <p:cNvPr id="224" name="Google Shape;224;p44"/>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5" name="Google Shape;225;p44"/>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26" name="Google Shape;226;p44"/>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44"/>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28" name="Google Shape;228;p44"/>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229" name="Google Shape;229;p44"/>
          <p:cNvGraphicFramePr/>
          <p:nvPr/>
        </p:nvGraphicFramePr>
        <p:xfrm>
          <a:off x="449976" y="1130830"/>
          <a:ext cx="3000000" cy="3000000"/>
        </p:xfrm>
        <a:graphic>
          <a:graphicData uri="http://schemas.openxmlformats.org/drawingml/2006/table">
            <a:tbl>
              <a:tblPr>
                <a:noFill/>
                <a:tableStyleId>{1B70BBCC-232C-44B8-AC03-187774643DBB}</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Hannah Kudjoe was a leading female nationalist in Ghana, deeply involved in the Convention People’s Party (CPP).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Kwame Nkrumah was Ghana’s first president and a central figure in Pan-Africanism. </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Women like Hannah Kudjoe were erased from historical memory despite their major contributions.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Ghanaian citizens demanded equality, representation, and an end to colonial corruption and oppression.</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Nkrumah warned that despite independence, Africa still faced neocolonial domination and division by imperialist forces.</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Kudjoe’s work illustrates the need to recognize grassroots mobilization, especially by women, in the nationalist struggle.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Nkrumah argues that independence is not enough—Africa must achieve economic and political unity to resist neocolonialism.</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each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Kudjoe’s work supported the hope of an inclusive, independent Ghana with women playing key roles.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Nkrumah envisions a united and self-reliant Africa free from outside control and internal division.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For Kudjoe: Why has her legacy been so often omitted from public celebrations of Ghana’s independence?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For Nkrumah: What strategies did he propose to achieve African unity beyond speeches and declarations?</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30" name="Google Shape;230;p44"/>
          <p:cNvSpPr/>
          <p:nvPr/>
        </p:nvSpPr>
        <p:spPr>
          <a:xfrm>
            <a:off x="4814775" y="22325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4"/>
          <p:cNvSpPr/>
          <p:nvPr/>
        </p:nvSpPr>
        <p:spPr>
          <a:xfrm>
            <a:off x="4814775" y="257635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2" name="Google Shape;232;p44"/>
          <p:cNvSpPr/>
          <p:nvPr/>
        </p:nvSpPr>
        <p:spPr>
          <a:xfrm>
            <a:off x="4814775" y="2990925"/>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sp>
        <p:nvSpPr>
          <p:cNvPr id="237" name="Google Shape;237;p4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 (Exemplar)</a:t>
            </a:r>
            <a:endParaRPr sz="1900">
              <a:solidFill>
                <a:schemeClr val="dk1"/>
              </a:solidFill>
              <a:latin typeface="Plus Jakarta Sans"/>
              <a:ea typeface="Plus Jakarta Sans"/>
              <a:cs typeface="Plus Jakarta Sans"/>
              <a:sym typeface="Plus Jakarta Sans"/>
            </a:endParaRPr>
          </a:p>
        </p:txBody>
      </p:sp>
      <p:sp>
        <p:nvSpPr>
          <p:cNvPr id="238" name="Google Shape;238;p4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9" name="Google Shape;239;p45"/>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40" name="Google Shape;240;p4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1" name="Google Shape;241;p45"/>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42" name="Google Shape;242;p45"/>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243" name="Google Shape;243;p45"/>
          <p:cNvGraphicFramePr/>
          <p:nvPr/>
        </p:nvGraphicFramePr>
        <p:xfrm>
          <a:off x="449976" y="1740430"/>
          <a:ext cx="3000000" cy="3000000"/>
        </p:xfrm>
        <a:graphic>
          <a:graphicData uri="http://schemas.openxmlformats.org/drawingml/2006/table">
            <a:tbl>
              <a:tblPr>
                <a:noFill/>
                <a:tableStyleId>{1B70BBCC-232C-44B8-AC03-187774643DBB}</a:tableStyleId>
              </a:tblPr>
              <a:tblGrid>
                <a:gridCol w="3466150"/>
                <a:gridCol w="3466150"/>
              </a:tblGrid>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5780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Military resistance (Mau Mau), political organizing (Kenyatta &amp; KAU), civil disobedience (forest hiding, petitions)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Fight for land, equality, and self-governance; rejection of British claims that KAU was violent; need for African unity and political agency</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Political organizing (CPP), civil disobedience (Positive Action), Pan-African advocacy (OAU)</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Independence is the first step; Pan-African unity is necessary to resist neocolonialism; women like Hannah Kudjoe were central but erased from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5780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Military resistance (FLN struggle), political organizing (MNC, PSA), Pan-African advocacy</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Emphasis on suffering under colonialism; Congo must shape its own future; figures like Lumumba and Blouin show both grassroots and elite organizing</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Political organizing, Pan-African advocacy, transnational feminist organizing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Unity among African states is crucial; women's empowerment is key to national liberation; African leaders must reject outside interference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98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228467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ypes of Resistance: Military resistance (FLN urban guerrilla), cultural preservation, Pan-African alignment</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Deep scars from colonialism; post-independence challenge is mental/cultural liberation; Bouhired symbolizes resistance and injustice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Most Similar: Ghana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Most Different: Algeria</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